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6" r:id="rId1"/>
  </p:sldMasterIdLst>
  <p:notesMasterIdLst>
    <p:notesMasterId r:id="rId36"/>
  </p:notesMasterIdLst>
  <p:handoutMasterIdLst>
    <p:handoutMasterId r:id="rId37"/>
  </p:handoutMasterIdLst>
  <p:sldIdLst>
    <p:sldId id="303" r:id="rId2"/>
    <p:sldId id="318" r:id="rId3"/>
    <p:sldId id="362" r:id="rId4"/>
    <p:sldId id="305" r:id="rId5"/>
    <p:sldId id="367" r:id="rId6"/>
    <p:sldId id="284" r:id="rId7"/>
    <p:sldId id="268" r:id="rId8"/>
    <p:sldId id="314" r:id="rId9"/>
    <p:sldId id="330" r:id="rId10"/>
    <p:sldId id="316" r:id="rId11"/>
    <p:sldId id="354" r:id="rId12"/>
    <p:sldId id="349" r:id="rId13"/>
    <p:sldId id="332" r:id="rId14"/>
    <p:sldId id="333" r:id="rId15"/>
    <p:sldId id="363" r:id="rId16"/>
    <p:sldId id="335" r:id="rId17"/>
    <p:sldId id="336" r:id="rId18"/>
    <p:sldId id="337" r:id="rId19"/>
    <p:sldId id="338" r:id="rId20"/>
    <p:sldId id="350" r:id="rId21"/>
    <p:sldId id="351" r:id="rId22"/>
    <p:sldId id="341" r:id="rId23"/>
    <p:sldId id="342" r:id="rId24"/>
    <p:sldId id="343" r:id="rId25"/>
    <p:sldId id="366" r:id="rId26"/>
    <p:sldId id="364" r:id="rId27"/>
    <p:sldId id="368" r:id="rId28"/>
    <p:sldId id="371" r:id="rId29"/>
    <p:sldId id="372" r:id="rId30"/>
    <p:sldId id="369" r:id="rId31"/>
    <p:sldId id="370" r:id="rId32"/>
    <p:sldId id="374" r:id="rId33"/>
    <p:sldId id="373" r:id="rId34"/>
    <p:sldId id="312" r:id="rId35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13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6408" autoAdjust="0"/>
  </p:normalViewPr>
  <p:slideViewPr>
    <p:cSldViewPr snapToGrid="0">
      <p:cViewPr varScale="1">
        <p:scale>
          <a:sx n="114" d="100"/>
          <a:sy n="114" d="100"/>
        </p:scale>
        <p:origin x="12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894" y="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am\Desktop\2018%20Survey%20Slide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Workload!$A$1</c:f>
              <c:strCache>
                <c:ptCount val="1"/>
                <c:pt idx="0">
                  <c:v>Unmanageable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Workload!$B$1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6-4871-9D82-361913758FC1}"/>
            </c:ext>
          </c:extLst>
        </c:ser>
        <c:ser>
          <c:idx val="1"/>
          <c:order val="1"/>
          <c:tx>
            <c:strRef>
              <c:f>Workload!$A$2</c:f>
              <c:strCache>
                <c:ptCount val="1"/>
                <c:pt idx="0">
                  <c:v>Barely Manageable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Workload!$B$2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D6-4871-9D82-361913758FC1}"/>
            </c:ext>
          </c:extLst>
        </c:ser>
        <c:ser>
          <c:idx val="2"/>
          <c:order val="2"/>
          <c:tx>
            <c:strRef>
              <c:f>Workload!$A$3</c:f>
              <c:strCache>
                <c:ptCount val="1"/>
                <c:pt idx="0">
                  <c:v>Manageable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Workload!$B$3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D6-4871-9D82-361913758FC1}"/>
            </c:ext>
          </c:extLst>
        </c:ser>
        <c:ser>
          <c:idx val="3"/>
          <c:order val="3"/>
          <c:tx>
            <c:strRef>
              <c:f>Workload!$A$4</c:f>
              <c:strCache>
                <c:ptCount val="1"/>
                <c:pt idx="0">
                  <c:v>Easily Managed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Workload!$B$4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D6-4871-9D82-361913758F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3652520"/>
        <c:axId val="303654872"/>
      </c:barChart>
      <c:catAx>
        <c:axId val="303652520"/>
        <c:scaling>
          <c:orientation val="minMax"/>
        </c:scaling>
        <c:delete val="1"/>
        <c:axPos val="b"/>
        <c:majorTickMark val="out"/>
        <c:minorTickMark val="none"/>
        <c:tickLblPos val="nextTo"/>
        <c:crossAx val="303654872"/>
        <c:crosses val="autoZero"/>
        <c:auto val="1"/>
        <c:lblAlgn val="ctr"/>
        <c:lblOffset val="100"/>
        <c:noMultiLvlLbl val="0"/>
      </c:catAx>
      <c:valAx>
        <c:axId val="303654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0365252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'Vac Banking'!$A$1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'Vac Banking'!$B$1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D-4D06-9AD5-24BD7790CB23}"/>
            </c:ext>
          </c:extLst>
        </c:ser>
        <c:ser>
          <c:idx val="1"/>
          <c:order val="1"/>
          <c:tx>
            <c:strRef>
              <c:f>'Vac Banking'!$A$2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'Vac Banking'!$B$2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DD-4D06-9AD5-24BD7790CB23}"/>
            </c:ext>
          </c:extLst>
        </c:ser>
        <c:ser>
          <c:idx val="2"/>
          <c:order val="2"/>
          <c:tx>
            <c:strRef>
              <c:f>'Vac Banking'!$A$3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'Vac Banking'!$B$3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DD-4D06-9AD5-24BD7790CB23}"/>
            </c:ext>
          </c:extLst>
        </c:ser>
        <c:ser>
          <c:idx val="3"/>
          <c:order val="3"/>
          <c:tx>
            <c:strRef>
              <c:f>'Vac Banking'!$A$4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'Vac Banking'!$B$4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DD-4D06-9AD5-24BD7790CB23}"/>
            </c:ext>
          </c:extLst>
        </c:ser>
        <c:ser>
          <c:idx val="4"/>
          <c:order val="4"/>
          <c:tx>
            <c:strRef>
              <c:f>'Vac Banking'!$A$5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'Vac Banking'!$B$5</c:f>
              <c:numCache>
                <c:formatCode>0%</c:formatCode>
                <c:ptCount val="1"/>
                <c:pt idx="0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DD-4D06-9AD5-24BD7790C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9099224"/>
        <c:axId val="389104320"/>
      </c:barChart>
      <c:catAx>
        <c:axId val="389099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104320"/>
        <c:crosses val="autoZero"/>
        <c:auto val="1"/>
        <c:lblAlgn val="ctr"/>
        <c:lblOffset val="100"/>
        <c:noMultiLvlLbl val="0"/>
      </c:catAx>
      <c:valAx>
        <c:axId val="3891043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890992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VRTIP!$A$1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VRTIP!$B$1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D-4119-B611-4643CF8A64C6}"/>
            </c:ext>
          </c:extLst>
        </c:ser>
        <c:ser>
          <c:idx val="1"/>
          <c:order val="1"/>
          <c:tx>
            <c:strRef>
              <c:f>VRTIP!$A$2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VRTIP!$B$2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D-4119-B611-4643CF8A64C6}"/>
            </c:ext>
          </c:extLst>
        </c:ser>
        <c:ser>
          <c:idx val="2"/>
          <c:order val="2"/>
          <c:tx>
            <c:strRef>
              <c:f>VRTIP!$A$3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VRTIP!$B$3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1D-4119-B611-4643CF8A64C6}"/>
            </c:ext>
          </c:extLst>
        </c:ser>
        <c:ser>
          <c:idx val="3"/>
          <c:order val="3"/>
          <c:tx>
            <c:strRef>
              <c:f>VRTIP!$A$4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VRTIP!$B$4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1D-4119-B611-4643CF8A64C6}"/>
            </c:ext>
          </c:extLst>
        </c:ser>
        <c:ser>
          <c:idx val="4"/>
          <c:order val="4"/>
          <c:tx>
            <c:strRef>
              <c:f>VRTIP!$A$5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VRTIP!$B$5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1D-4119-B611-4643CF8A64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068416"/>
        <c:axId val="337070768"/>
      </c:barChart>
      <c:catAx>
        <c:axId val="337068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070768"/>
        <c:crosses val="autoZero"/>
        <c:auto val="1"/>
        <c:lblAlgn val="ctr"/>
        <c:lblOffset val="100"/>
        <c:noMultiLvlLbl val="0"/>
      </c:catAx>
      <c:valAx>
        <c:axId val="337070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6841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'Wrkld 2yrs'!$A$1</c:f>
              <c:strCache>
                <c:ptCount val="1"/>
                <c:pt idx="0">
                  <c:v>Increased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'Wrkld 2yrs'!$B$1</c:f>
              <c:numCache>
                <c:formatCode>0%</c:formatCode>
                <c:ptCount val="1"/>
                <c:pt idx="0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D-411D-8317-B49E6F67ACF6}"/>
            </c:ext>
          </c:extLst>
        </c:ser>
        <c:ser>
          <c:idx val="1"/>
          <c:order val="1"/>
          <c:tx>
            <c:strRef>
              <c:f>'Wrkld 2yrs'!$A$2</c:f>
              <c:strCache>
                <c:ptCount val="1"/>
                <c:pt idx="0">
                  <c:v>Decreased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'Wrkld 2yrs'!$B$2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D-411D-8317-B49E6F67ACF6}"/>
            </c:ext>
          </c:extLst>
        </c:ser>
        <c:ser>
          <c:idx val="2"/>
          <c:order val="2"/>
          <c:tx>
            <c:strRef>
              <c:f>'Wrkld 2yrs'!$A$3</c:f>
              <c:strCache>
                <c:ptCount val="1"/>
                <c:pt idx="0">
                  <c:v>No Change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'Wrkld 2yrs'!$B$3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0D-411D-8317-B49E6F67AC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3654480"/>
        <c:axId val="337066848"/>
      </c:barChart>
      <c:catAx>
        <c:axId val="303654480"/>
        <c:scaling>
          <c:orientation val="minMax"/>
        </c:scaling>
        <c:delete val="1"/>
        <c:axPos val="b"/>
        <c:majorTickMark val="out"/>
        <c:minorTickMark val="none"/>
        <c:tickLblPos val="nextTo"/>
        <c:crossAx val="337066848"/>
        <c:crosses val="autoZero"/>
        <c:auto val="1"/>
        <c:lblAlgn val="ctr"/>
        <c:lblOffset val="100"/>
        <c:noMultiLvlLbl val="0"/>
      </c:catAx>
      <c:valAx>
        <c:axId val="337066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0365448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'Benefit Safe'!$A$1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'Benefit Safe'!$B$1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C-471D-A692-D12B66B08F84}"/>
            </c:ext>
          </c:extLst>
        </c:ser>
        <c:ser>
          <c:idx val="1"/>
          <c:order val="1"/>
          <c:tx>
            <c:strRef>
              <c:f>'Benefit Safe'!$A$2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'Benefit Safe'!$B$2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C-471D-A692-D12B66B08F84}"/>
            </c:ext>
          </c:extLst>
        </c:ser>
        <c:ser>
          <c:idx val="2"/>
          <c:order val="2"/>
          <c:tx>
            <c:strRef>
              <c:f>'Benefit Safe'!$A$3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'Benefit Safe'!$B$3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CC-471D-A692-D12B66B08F84}"/>
            </c:ext>
          </c:extLst>
        </c:ser>
        <c:ser>
          <c:idx val="3"/>
          <c:order val="3"/>
          <c:tx>
            <c:strRef>
              <c:f>'Benefit Safe'!$A$4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'Benefit Safe'!$B$4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CC-471D-A692-D12B66B08F84}"/>
            </c:ext>
          </c:extLst>
        </c:ser>
        <c:ser>
          <c:idx val="4"/>
          <c:order val="4"/>
          <c:tx>
            <c:strRef>
              <c:f>'Benefit Safe'!$A$5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'Benefit Safe'!$B$5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C-471D-A692-D12B66B08F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8383360"/>
        <c:axId val="338383752"/>
      </c:barChart>
      <c:catAx>
        <c:axId val="338383360"/>
        <c:scaling>
          <c:orientation val="minMax"/>
        </c:scaling>
        <c:delete val="1"/>
        <c:axPos val="b"/>
        <c:majorTickMark val="out"/>
        <c:minorTickMark val="none"/>
        <c:tickLblPos val="nextTo"/>
        <c:crossAx val="338383752"/>
        <c:crosses val="autoZero"/>
        <c:auto val="1"/>
        <c:lblAlgn val="ctr"/>
        <c:lblOffset val="100"/>
        <c:noMultiLvlLbl val="0"/>
      </c:catAx>
      <c:valAx>
        <c:axId val="3383837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838336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'Pension Safe'!$A$1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'Pension Safe'!$B$1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4-426F-BBC7-4846F0AC8AFA}"/>
            </c:ext>
          </c:extLst>
        </c:ser>
        <c:ser>
          <c:idx val="1"/>
          <c:order val="1"/>
          <c:tx>
            <c:strRef>
              <c:f>'Pension Safe'!$A$2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'Pension Safe'!$B$2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D4-426F-BBC7-4846F0AC8AFA}"/>
            </c:ext>
          </c:extLst>
        </c:ser>
        <c:ser>
          <c:idx val="2"/>
          <c:order val="2"/>
          <c:tx>
            <c:strRef>
              <c:f>'Pension Safe'!$A$3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'Pension Safe'!$B$3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D4-426F-BBC7-4846F0AC8AFA}"/>
            </c:ext>
          </c:extLst>
        </c:ser>
        <c:ser>
          <c:idx val="3"/>
          <c:order val="3"/>
          <c:tx>
            <c:strRef>
              <c:f>'Pension Safe'!$A$4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'Pension Safe'!$B$4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D4-426F-BBC7-4846F0AC8AFA}"/>
            </c:ext>
          </c:extLst>
        </c:ser>
        <c:ser>
          <c:idx val="4"/>
          <c:order val="4"/>
          <c:tx>
            <c:strRef>
              <c:f>'Pension Safe'!$A$5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'Pension Safe'!$B$5</c:f>
              <c:numCache>
                <c:formatCode>0%</c:formatCode>
                <c:ptCount val="1"/>
                <c:pt idx="0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D4-426F-BBC7-4846F0AC8A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8386496"/>
        <c:axId val="338388848"/>
      </c:barChart>
      <c:catAx>
        <c:axId val="338386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388848"/>
        <c:crosses val="autoZero"/>
        <c:auto val="1"/>
        <c:lblAlgn val="ctr"/>
        <c:lblOffset val="100"/>
        <c:noMultiLvlLbl val="0"/>
      </c:catAx>
      <c:valAx>
        <c:axId val="338388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838649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'Sick Leave'!$A$1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'Sick Leave'!$B$1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B-4767-9975-A211C65602E6}"/>
            </c:ext>
          </c:extLst>
        </c:ser>
        <c:ser>
          <c:idx val="1"/>
          <c:order val="1"/>
          <c:tx>
            <c:strRef>
              <c:f>'Sick Leave'!$A$2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'Sick Leave'!$B$2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B-4767-9975-A211C65602E6}"/>
            </c:ext>
          </c:extLst>
        </c:ser>
        <c:ser>
          <c:idx val="2"/>
          <c:order val="2"/>
          <c:tx>
            <c:strRef>
              <c:f>'Sick Leave'!$A$3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'Sick Leave'!$B$3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5B-4767-9975-A211C65602E6}"/>
            </c:ext>
          </c:extLst>
        </c:ser>
        <c:ser>
          <c:idx val="3"/>
          <c:order val="3"/>
          <c:tx>
            <c:strRef>
              <c:f>'Sick Leave'!$A$4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'Sick Leave'!$B$4</c:f>
              <c:numCache>
                <c:formatCode>0%</c:formatCode>
                <c:ptCount val="1"/>
                <c:pt idx="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5B-4767-9975-A211C65602E6}"/>
            </c:ext>
          </c:extLst>
        </c:ser>
        <c:ser>
          <c:idx val="4"/>
          <c:order val="4"/>
          <c:tx>
            <c:strRef>
              <c:f>'Sick Leave'!$A$5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'Sick Leave'!$B$5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5B-4767-9975-A211C65602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063712"/>
        <c:axId val="337064496"/>
      </c:barChart>
      <c:catAx>
        <c:axId val="337063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064496"/>
        <c:crosses val="autoZero"/>
        <c:auto val="1"/>
        <c:lblAlgn val="ctr"/>
        <c:lblOffset val="100"/>
        <c:noMultiLvlLbl val="0"/>
      </c:catAx>
      <c:valAx>
        <c:axId val="3370644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637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'Hours of Work'!$A$1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'Hours of Work'!$B$1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3-4C4F-B281-7FD11A806D72}"/>
            </c:ext>
          </c:extLst>
        </c:ser>
        <c:ser>
          <c:idx val="1"/>
          <c:order val="1"/>
          <c:tx>
            <c:strRef>
              <c:f>'Hours of Work'!$A$2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'Hours of Work'!$B$2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3-4C4F-B281-7FD11A806D72}"/>
            </c:ext>
          </c:extLst>
        </c:ser>
        <c:ser>
          <c:idx val="2"/>
          <c:order val="2"/>
          <c:tx>
            <c:strRef>
              <c:f>'Hours of Work'!$A$3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'Hours of Work'!$B$3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3-4C4F-B281-7FD11A806D72}"/>
            </c:ext>
          </c:extLst>
        </c:ser>
        <c:ser>
          <c:idx val="3"/>
          <c:order val="3"/>
          <c:tx>
            <c:strRef>
              <c:f>'Hours of Work'!$A$4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'Hours of Work'!$B$4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13-4C4F-B281-7FD11A806D72}"/>
            </c:ext>
          </c:extLst>
        </c:ser>
        <c:ser>
          <c:idx val="4"/>
          <c:order val="4"/>
          <c:tx>
            <c:strRef>
              <c:f>'Hours of Work'!$A$5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'Hours of Work'!$B$5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13-4C4F-B281-7FD11A806D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8390024"/>
        <c:axId val="338388456"/>
      </c:barChart>
      <c:catAx>
        <c:axId val="338390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388456"/>
        <c:crosses val="autoZero"/>
        <c:auto val="1"/>
        <c:lblAlgn val="ctr"/>
        <c:lblOffset val="100"/>
        <c:noMultiLvlLbl val="0"/>
      </c:catAx>
      <c:valAx>
        <c:axId val="3383884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83900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Overtime!$A$1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Overtime!$B$1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B-4305-9DE2-6643E59086F6}"/>
            </c:ext>
          </c:extLst>
        </c:ser>
        <c:ser>
          <c:idx val="1"/>
          <c:order val="1"/>
          <c:tx>
            <c:strRef>
              <c:f>Overtime!$A$2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Overtime!$B$2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B-4305-9DE2-6643E59086F6}"/>
            </c:ext>
          </c:extLst>
        </c:ser>
        <c:ser>
          <c:idx val="2"/>
          <c:order val="2"/>
          <c:tx>
            <c:strRef>
              <c:f>Overtime!$A$3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Overtime!$B$3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B-4305-9DE2-6643E59086F6}"/>
            </c:ext>
          </c:extLst>
        </c:ser>
        <c:ser>
          <c:idx val="3"/>
          <c:order val="3"/>
          <c:tx>
            <c:strRef>
              <c:f>Overtime!$A$4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Overtime!$B$4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B-4305-9DE2-6643E59086F6}"/>
            </c:ext>
          </c:extLst>
        </c:ser>
        <c:ser>
          <c:idx val="4"/>
          <c:order val="4"/>
          <c:tx>
            <c:strRef>
              <c:f>Overtime!$A$5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Overtime!$B$5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DB-4305-9DE2-6643E59086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069592"/>
        <c:axId val="337068808"/>
      </c:barChart>
      <c:catAx>
        <c:axId val="337069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068808"/>
        <c:crosses val="autoZero"/>
        <c:auto val="1"/>
        <c:lblAlgn val="ctr"/>
        <c:lblOffset val="100"/>
        <c:noMultiLvlLbl val="0"/>
      </c:catAx>
      <c:valAx>
        <c:axId val="3370688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695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Vacation!$A$1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Vacation!$B$1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9-4965-AC2D-851CCE78A83C}"/>
            </c:ext>
          </c:extLst>
        </c:ser>
        <c:ser>
          <c:idx val="1"/>
          <c:order val="1"/>
          <c:tx>
            <c:strRef>
              <c:f>Vacation!$A$2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Vacation!$B$2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9-4965-AC2D-851CCE78A83C}"/>
            </c:ext>
          </c:extLst>
        </c:ser>
        <c:ser>
          <c:idx val="2"/>
          <c:order val="2"/>
          <c:tx>
            <c:strRef>
              <c:f>Vacation!$A$3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Vacation!$B$3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09-4965-AC2D-851CCE78A83C}"/>
            </c:ext>
          </c:extLst>
        </c:ser>
        <c:ser>
          <c:idx val="3"/>
          <c:order val="3"/>
          <c:tx>
            <c:strRef>
              <c:f>Vacation!$A$4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Vacation!$B$4</c:f>
              <c:numCache>
                <c:formatCode>0%</c:formatCode>
                <c:ptCount val="1"/>
                <c:pt idx="0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09-4965-AC2D-851CCE78A8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063320"/>
        <c:axId val="337065280"/>
      </c:barChart>
      <c:catAx>
        <c:axId val="337063320"/>
        <c:scaling>
          <c:orientation val="minMax"/>
        </c:scaling>
        <c:delete val="1"/>
        <c:axPos val="b"/>
        <c:majorTickMark val="out"/>
        <c:minorTickMark val="none"/>
        <c:tickLblPos val="nextTo"/>
        <c:crossAx val="337065280"/>
        <c:crosses val="autoZero"/>
        <c:auto val="1"/>
        <c:lblAlgn val="ctr"/>
        <c:lblOffset val="100"/>
        <c:noMultiLvlLbl val="0"/>
      </c:catAx>
      <c:valAx>
        <c:axId val="3370652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6332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4845290172061826"/>
          <c:w val="0.93888888888888888"/>
          <c:h val="0.70988043161271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PLDs!$A$1</c:f>
              <c:strCache>
                <c:ptCount val="1"/>
                <c:pt idx="0">
                  <c:v>Unimportant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PLDs!$B$1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8-4395-966C-F29001BE65AE}"/>
            </c:ext>
          </c:extLst>
        </c:ser>
        <c:ser>
          <c:idx val="1"/>
          <c:order val="1"/>
          <c:tx>
            <c:strRef>
              <c:f>PLDs!$A$2</c:f>
              <c:strCache>
                <c:ptCount val="1"/>
                <c:pt idx="0">
                  <c:v>Slightly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PLDs!$B$2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8-4395-966C-F29001BE65AE}"/>
            </c:ext>
          </c:extLst>
        </c:ser>
        <c:ser>
          <c:idx val="2"/>
          <c:order val="2"/>
          <c:tx>
            <c:strRef>
              <c:f>PLDs!$A$3</c:f>
              <c:strCache>
                <c:ptCount val="1"/>
                <c:pt idx="0">
                  <c:v>Moderately Important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PLDs!$B$3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E8-4395-966C-F29001BE65AE}"/>
            </c:ext>
          </c:extLst>
        </c:ser>
        <c:ser>
          <c:idx val="3"/>
          <c:order val="3"/>
          <c:tx>
            <c:strRef>
              <c:f>PLDs!$A$4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PLDs!$B$4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E8-4395-966C-F29001BE65AE}"/>
            </c:ext>
          </c:extLst>
        </c:ser>
        <c:ser>
          <c:idx val="4"/>
          <c:order val="4"/>
          <c:tx>
            <c:strRef>
              <c:f>PLDs!$A$5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PLDs!$B$5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E8-4395-966C-F29001BE65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067632"/>
        <c:axId val="337069984"/>
      </c:barChart>
      <c:catAx>
        <c:axId val="33706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069984"/>
        <c:crosses val="autoZero"/>
        <c:auto val="1"/>
        <c:lblAlgn val="ctr"/>
        <c:lblOffset val="100"/>
        <c:noMultiLvlLbl val="0"/>
      </c:catAx>
      <c:valAx>
        <c:axId val="337069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706763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779" tIns="46889" rIns="93779" bIns="468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1"/>
            <a:ext cx="3043343" cy="467072"/>
          </a:xfrm>
          <a:prstGeom prst="rect">
            <a:avLst/>
          </a:prstGeom>
        </p:spPr>
        <p:txBody>
          <a:bodyPr vert="horz" lIns="93779" tIns="46889" rIns="93779" bIns="46889" rtlCol="0"/>
          <a:lstStyle>
            <a:lvl1pPr algn="r">
              <a:defRPr sz="1200"/>
            </a:lvl1pPr>
          </a:lstStyle>
          <a:p>
            <a:fld id="{5AFF0F31-54D0-4630-8C55-BF276E3F8767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5"/>
            <a:ext cx="3043343" cy="467071"/>
          </a:xfrm>
          <a:prstGeom prst="rect">
            <a:avLst/>
          </a:prstGeom>
        </p:spPr>
        <p:txBody>
          <a:bodyPr vert="horz" lIns="93779" tIns="46889" rIns="93779" bIns="468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5"/>
            <a:ext cx="3043343" cy="467071"/>
          </a:xfrm>
          <a:prstGeom prst="rect">
            <a:avLst/>
          </a:prstGeom>
        </p:spPr>
        <p:txBody>
          <a:bodyPr vert="horz" lIns="93779" tIns="46889" rIns="93779" bIns="46889" rtlCol="0" anchor="b"/>
          <a:lstStyle>
            <a:lvl1pPr algn="r">
              <a:defRPr sz="1200"/>
            </a:lvl1pPr>
          </a:lstStyle>
          <a:p>
            <a:fld id="{3A60E822-4E35-474A-91E3-517E86AB7E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63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779" tIns="46889" rIns="93779" bIns="468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1"/>
            <a:ext cx="3043343" cy="467072"/>
          </a:xfrm>
          <a:prstGeom prst="rect">
            <a:avLst/>
          </a:prstGeom>
        </p:spPr>
        <p:txBody>
          <a:bodyPr vert="horz" lIns="93779" tIns="46889" rIns="93779" bIns="468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7546E0-52B5-43EE-9597-0C30A4842930}" type="datetimeFigureOut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9" tIns="46889" rIns="93779" bIns="468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779" tIns="46889" rIns="93779" bIns="468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5"/>
            <a:ext cx="3043343" cy="467071"/>
          </a:xfrm>
          <a:prstGeom prst="rect">
            <a:avLst/>
          </a:prstGeom>
        </p:spPr>
        <p:txBody>
          <a:bodyPr vert="horz" lIns="93779" tIns="46889" rIns="93779" bIns="468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5"/>
            <a:ext cx="3043343" cy="467071"/>
          </a:xfrm>
          <a:prstGeom prst="rect">
            <a:avLst/>
          </a:prstGeom>
        </p:spPr>
        <p:txBody>
          <a:bodyPr vert="horz" lIns="93779" tIns="46889" rIns="93779" bIns="468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431E6A-482F-41BF-97C1-9406BE273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71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7638" y="1163638"/>
            <a:ext cx="4187825" cy="31400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17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29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TEAM’s Negotiating Committee: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Misty Hughes-Newman, TEAM President (Network Core Infrastructure)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Shawn Scarcello, Lead Negotiator (Cochrane Saxberg LLP)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Bryan Parker (Marketing)*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Veena Snowdon (Marketing)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Tobias Theobald  (IT Network)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Dave Sauer (IFPTE)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*Bryan replaced Charlie Hendren as the Company was unable to release Charlie due to business requirements.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Main support for the committee: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Bob Linsdell (TEAM Executive Director)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Erin Spencer (TEAM Labour Relations Officer)</a:t>
            </a:r>
          </a:p>
          <a:p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00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0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76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57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80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53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2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7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64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EA18A79-2D94-42AA-9135-FFF5F9437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3871" indent="-2899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9802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3723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7644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156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548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9406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43327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CF501D-F97A-4A36-85FF-B1F3118ADE2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  <p:sp>
        <p:nvSpPr>
          <p:cNvPr id="19459" name="Slide Image Placeholder 1">
            <a:extLst>
              <a:ext uri="{FF2B5EF4-FFF2-40B4-BE49-F238E27FC236}">
                <a16:creationId xmlns:a16="http://schemas.microsoft.com/office/drawing/2014/main" id="{33C3E228-577E-45B9-9A2F-9B068D6BB5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7638" y="1163638"/>
            <a:ext cx="4187825" cy="3140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Notes Placeholder 2">
            <a:extLst>
              <a:ext uri="{FF2B5EF4-FFF2-40B4-BE49-F238E27FC236}">
                <a16:creationId xmlns:a16="http://schemas.microsoft.com/office/drawing/2014/main" id="{D9316204-8758-43F7-BEB7-02A185203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6231" eaLnBrk="1" hangingPunct="1">
              <a:spcBef>
                <a:spcPct val="0"/>
              </a:spcBef>
              <a:defRPr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Slide Number Placeholder 3">
            <a:extLst>
              <a:ext uri="{FF2B5EF4-FFF2-40B4-BE49-F238E27FC236}">
                <a16:creationId xmlns:a16="http://schemas.microsoft.com/office/drawing/2014/main" id="{7ECE145B-2802-4334-9F96-DA3BE2A4C4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392249" y="6777820"/>
            <a:ext cx="4126132" cy="35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59" tIns="47780" rIns="95559" bIns="4778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7DED0EF-E2F3-4DBA-871A-5E3B4593702D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80741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2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91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131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06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665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69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23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543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5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D260A03-282D-486B-BD6C-FC64ADF08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3871" indent="-2899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9802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3723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7644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156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548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9406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43327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4923D-6148-4179-BE63-AC0E232686D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12231F71-5A9A-4169-B16A-8735718DA2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390645" y="6777822"/>
            <a:ext cx="4127737" cy="35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75" tIns="48687" rIns="97375" bIns="48687" anchor="b"/>
          <a:lstStyle>
            <a:lvl1pPr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E2B0921-D2C2-4F13-9DEA-D638AF80F087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B238FC3B-97B8-4615-AC53-E3BFA75E4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7638" y="160338"/>
            <a:ext cx="4187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A88C5BB3-72A1-4BB7-8F8E-8ADEA0F20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1924" y="3465712"/>
            <a:ext cx="6492872" cy="56577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375" tIns="48687" rIns="97375" bIns="48687" numCol="1" anchor="t" anchorCtr="0" compatLnSpc="1">
            <a:prstTxWarp prst="textNoShape">
              <a:avLst/>
            </a:prstTxWarp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TEAM Staff: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Bob Linsdell, Executive Director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Erin Spencer, Labour Relations Officer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Alma Cruz Bell, Administrative Assistant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Kelly Pokorny, Administrative Assistant (Term)</a:t>
            </a:r>
          </a:p>
          <a:p>
            <a:pPr lvl="1"/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TEAM Board: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Mike Taylor, VP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Tobi Theobald, Treasurer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Steve Holt, Secretary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Nicki Hughes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Charlie Hendren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Bryan Parker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Veena Snowdon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Jason Whenham</a:t>
            </a:r>
          </a:p>
          <a:p>
            <a:pPr lvl="0"/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IFPTE Representative: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Dave Sauer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Cochrane Saxberg: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Kris Saxberg, Partner</a:t>
            </a:r>
          </a:p>
          <a:p>
            <a:pPr lvl="1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Shawn Scarcello, Partner</a:t>
            </a:r>
          </a:p>
        </p:txBody>
      </p:sp>
    </p:spTree>
    <p:extLst>
      <p:ext uri="{BB962C8B-B14F-4D97-AF65-F5344CB8AC3E}">
        <p14:creationId xmlns:p14="http://schemas.microsoft.com/office/powerpoint/2010/main" val="28964666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601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052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638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455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8CDBA2-41F2-4364-BD06-68710231B19D}" type="slidenum">
              <a:rPr lang="en-US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2038" y="188913"/>
            <a:ext cx="5064125" cy="379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>
              <a:latin typeface="Arial" charset="0"/>
              <a:cs typeface="Arial" charset="0"/>
            </a:endParaRP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5456169" y="6778189"/>
            <a:ext cx="4174782" cy="35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59" tIns="47780" rIns="95559" bIns="47780" anchor="b"/>
          <a:lstStyle/>
          <a:p>
            <a:pPr algn="r"/>
            <a:fld id="{A753C175-2BDD-47F8-934B-DCA181FE5D10}" type="slidenum">
              <a:rPr lang="en-US" altLang="en-US" sz="1200"/>
              <a:pPr algn="r"/>
              <a:t>34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1624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D260A03-282D-486B-BD6C-FC64ADF08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3871" indent="-2899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9802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3723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7644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156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548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9406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43327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4923D-6148-4179-BE63-AC0E232686D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12231F71-5A9A-4169-B16A-8735718DA2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390645" y="6777822"/>
            <a:ext cx="4127737" cy="35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75" tIns="48687" rIns="97375" bIns="48687" anchor="b"/>
          <a:lstStyle>
            <a:lvl1pPr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E2B0921-D2C2-4F13-9DEA-D638AF80F087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B238FC3B-97B8-4615-AC53-E3BFA75E4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7638" y="160338"/>
            <a:ext cx="4187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A88C5BB3-72A1-4BB7-8F8E-8ADEA0F20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1924" y="3465712"/>
            <a:ext cx="6492872" cy="56577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375" tIns="48687" rIns="97375" bIns="48687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38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D260A03-282D-486B-BD6C-FC64ADF08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3871" indent="-2899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9802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3723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7644" indent="-2319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156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548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9406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43327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4923D-6148-4179-BE63-AC0E232686D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12231F71-5A9A-4169-B16A-8735718DA2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390645" y="6777822"/>
            <a:ext cx="4127737" cy="35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75" tIns="48687" rIns="97375" bIns="48687" anchor="b"/>
          <a:lstStyle>
            <a:lvl1pPr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1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E2B0921-D2C2-4F13-9DEA-D638AF80F087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B238FC3B-97B8-4615-AC53-E3BFA75E4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7638" y="160338"/>
            <a:ext cx="4187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A88C5BB3-72A1-4BB7-8F8E-8ADEA0F20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1924" y="3465712"/>
            <a:ext cx="6492872" cy="56577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375" tIns="48687" rIns="97375" bIns="4868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3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78134" y="8842035"/>
            <a:ext cx="3043343" cy="46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79" tIns="46889" rIns="93779" bIns="46889" anchor="b"/>
          <a:lstStyle/>
          <a:p>
            <a:pPr algn="r"/>
            <a:fld id="{71FAC955-C72B-4B39-B0CD-963EFC6E438B}" type="slidenum">
              <a:rPr lang="en-US" altLang="en-US" sz="1200"/>
              <a:pPr algn="r"/>
              <a:t>6</a:t>
            </a:fld>
            <a:endParaRPr lang="en-US" altLang="en-US" sz="1200" dirty="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5392508" y="6778192"/>
            <a:ext cx="4126071" cy="35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59" tIns="47780" rIns="95559" bIns="47780" anchor="b"/>
          <a:lstStyle/>
          <a:p>
            <a:pPr algn="r"/>
            <a:fld id="{BBA1BFA6-9E44-4F56-9E00-DDBCE47E07DE}" type="slidenum">
              <a:rPr lang="en-US" altLang="en-US" sz="1200"/>
              <a:pPr algn="r"/>
              <a:t>6</a:t>
            </a:fld>
            <a:endParaRPr lang="en-US" altLang="en-US" sz="1200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6513" y="188913"/>
            <a:ext cx="4537075" cy="3403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367" y="3724325"/>
            <a:ext cx="6609976" cy="535478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0"/>
              </a:spcAft>
            </a:pP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65A9C1-2E55-4C72-831F-A1D4D9720457}" type="slidenum">
              <a:rPr lang="en-US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5392508" y="6778192"/>
            <a:ext cx="4126071" cy="35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59" tIns="47780" rIns="95559" bIns="47780" anchor="b"/>
          <a:lstStyle/>
          <a:p>
            <a:pPr algn="r"/>
            <a:fld id="{D8730EF0-DA77-47A5-8AE5-C43E713584F5}" type="slidenum">
              <a:rPr lang="en-US" altLang="en-US" sz="1200"/>
              <a:pPr algn="r"/>
              <a:t>7</a:t>
            </a:fld>
            <a:endParaRPr lang="en-US" alt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8675" y="188913"/>
            <a:ext cx="5370513" cy="40274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352" y="4480007"/>
            <a:ext cx="6665058" cy="459910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7842" eaLnBrk="1" hangingPunct="1">
              <a:spcBef>
                <a:spcPct val="0"/>
              </a:spcBef>
              <a:defRPr/>
            </a:pP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66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7842">
              <a:spcBef>
                <a:spcPts val="0"/>
              </a:spcBef>
              <a:defRPr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0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8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2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3B9E8-3769-4CF1-915E-A20910E010E4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E810-92C4-42C6-9DB4-65BC66CED5F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61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808EFA-70B6-4551-B63A-4A7CEE041719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42D44-5A4C-4F32-A65E-A5FA4F8906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744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9581F-C0DA-44D4-8FBD-AA5565DE4884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B08EC-2987-4954-9A48-A7254D31286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956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C91087-3209-44D9-B871-BCC49006FE1C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87B12-6D02-42C6-ADDB-916460F45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40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F49FA-E9A6-4BC3-A79E-F831EA9BD3DF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C534D-4CDD-4028-9EE9-B8F19FFD009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3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8C619-10EB-4A3B-B1B6-D2B6C749CAFB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185C7-56B5-42E3-9AFF-B8388B8084C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532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CE45C-DAE7-4083-AC6A-E8ED1B308D21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6928A-5328-4733-8B01-3D16CFEDD24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26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7C6A1-B50E-4390-A65F-1433779C4099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6781-B9B1-48B6-A20F-0C16978A3F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99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C9D51-03C9-4936-9575-B302197C0E17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61DCE-DB9C-46DE-A883-54093CB860C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761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A9D2D59-965A-4D5E-A180-FFFD82AC7780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D557C1-1271-4DD1-ACC9-E1C274283F0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26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9ECFAF-0B9C-46B1-9B29-87D7238102ED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B9224-3467-499F-B642-B150D9F6DC2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3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7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B0937E-C267-4BFA-A449-D6BCC7B4CA0A}" type="datetime1">
              <a:rPr lang="en-US" altLang="en-US" smtClean="0"/>
              <a:pPr>
                <a:defRPr/>
              </a:pPr>
              <a:t>11/22/2018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F32DA7-E18C-4E72-8804-7FC01388267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10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378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8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6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6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6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6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5"/>
          <p:cNvSpPr>
            <a:spLocks noGrp="1"/>
          </p:cNvSpPr>
          <p:nvPr>
            <p:ph idx="1"/>
          </p:nvPr>
        </p:nvSpPr>
        <p:spPr>
          <a:xfrm>
            <a:off x="538316" y="2448232"/>
            <a:ext cx="8067368" cy="2712939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25000"/>
              </a:spcBef>
            </a:pPr>
            <a:endParaRPr lang="en-US" alt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1117092" lvl="6" indent="0">
              <a:spcBef>
                <a:spcPct val="25000"/>
              </a:spcBef>
              <a:buNone/>
            </a:pPr>
            <a:r>
              <a:rPr lang="en-US" altLang="en-US" sz="2400" dirty="0">
                <a:solidFill>
                  <a:schemeClr val="accent2">
                    <a:lumMod val="75000"/>
                  </a:schemeClr>
                </a:solidFill>
              </a:rPr>
              <a:t>October 30	 –   Winnipeg (Corydon/Osborne) </a:t>
            </a:r>
          </a:p>
          <a:p>
            <a:pPr marL="1117092" lvl="6" indent="0">
              <a:spcBef>
                <a:spcPct val="25000"/>
              </a:spcBef>
              <a:buNone/>
            </a:pPr>
            <a:r>
              <a:rPr lang="en-US" altLang="en-US" sz="2400" dirty="0">
                <a:solidFill>
                  <a:schemeClr val="accent2">
                    <a:lumMod val="75000"/>
                  </a:schemeClr>
                </a:solidFill>
              </a:rPr>
              <a:t>October 31	 –   Winnipeg (Downtown)</a:t>
            </a:r>
          </a:p>
          <a:p>
            <a:pPr marL="1117092" lvl="6" indent="0">
              <a:spcBef>
                <a:spcPct val="25000"/>
              </a:spcBef>
              <a:buNone/>
            </a:pPr>
            <a:r>
              <a:rPr lang="en-US" altLang="en-US" sz="2400" dirty="0">
                <a:solidFill>
                  <a:schemeClr val="accent2">
                    <a:lumMod val="75000"/>
                  </a:schemeClr>
                </a:solidFill>
              </a:rPr>
              <a:t>November 7	 –   Brandon</a:t>
            </a:r>
          </a:p>
          <a:p>
            <a:pPr algn="just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16A8FE-8338-404F-B762-C08339CE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TEAM-IFPTE Local 161</a:t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2018 General Meetings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919A485-272C-4AD5-BA80-3F16F96D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Member Advocacy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2CBA1D8-C18D-4C63-B407-A6D1721707DA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Current Round of Downsizing: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Up to 27 positions were targeted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More non-targeted members applied, so potential for redeployments</a:t>
            </a:r>
          </a:p>
          <a:p>
            <a:pPr marL="0" indent="0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Summary of 2018 Job Reductions: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TEAM positions targeted in three VRTIP’s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Approximately 56 VRTIP departures in total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One member has received a layoff notice</a:t>
            </a:r>
          </a:p>
        </p:txBody>
      </p:sp>
    </p:spTree>
    <p:extLst>
      <p:ext uri="{BB962C8B-B14F-4D97-AF65-F5344CB8AC3E}">
        <p14:creationId xmlns:p14="http://schemas.microsoft.com/office/powerpoint/2010/main" val="41730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 brief overview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55DA662-A863-4AEA-8D55-9BA73A36BEEF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Our current CA expires February 19, 2019.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TEAM has established a Negotiating Committee.</a:t>
            </a: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Negotiations are about to commence; the parties will exchange high-level proposals on November 16</a:t>
            </a:r>
            <a:r>
              <a:rPr lang="en-CA" altLang="en-US" sz="2600" baseline="30000" dirty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The CA remains in force during negotiations, unless terminated after a breakdown of the negotiations.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Members have the final say on the changes via a secret ballot.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i="1" dirty="0">
                <a:solidFill>
                  <a:schemeClr val="accent2">
                    <a:lumMod val="75000"/>
                  </a:schemeClr>
                </a:solidFill>
              </a:rPr>
              <a:t>*See slide notes for Committee member names.</a:t>
            </a:r>
          </a:p>
        </p:txBody>
      </p:sp>
    </p:spTree>
    <p:extLst>
      <p:ext uri="{BB962C8B-B14F-4D97-AF65-F5344CB8AC3E}">
        <p14:creationId xmlns:p14="http://schemas.microsoft.com/office/powerpoint/2010/main" val="2098965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endParaRPr lang="en-C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7C0AF2-CAE3-4291-A3C4-60E53D7B9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A good response with 400 members participating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Over 1,200 comments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Statistically significant results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Confidence interval or margin of error of 3.3% with a 95% confidence level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Provides a real sense of how members are feeling and what is important</a:t>
            </a:r>
          </a:p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Will be referenced throughout negotiations</a:t>
            </a:r>
          </a:p>
        </p:txBody>
      </p:sp>
    </p:spTree>
    <p:extLst>
      <p:ext uri="{BB962C8B-B14F-4D97-AF65-F5344CB8AC3E}">
        <p14:creationId xmlns:p14="http://schemas.microsoft.com/office/powerpoint/2010/main" val="408076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46B0-1AB9-49DC-943D-D146F3F7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63633"/>
            <a:ext cx="7543800" cy="1450757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Current workload levels 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76655" y="1846263"/>
          <a:ext cx="8239328" cy="429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734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FA98C-2A88-494F-BBED-58DA99CD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Change in workload levels over last two years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83660" y="1846263"/>
          <a:ext cx="8054502" cy="421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906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Biggest workplace stressor/challenge</a:t>
            </a:r>
            <a:endParaRPr lang="en-CA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F1E0362-D498-4BE9-AC29-89B32F4BFE00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Over 300 responses to the question: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Workload plus expanding roles and unrealistic timelines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Understaffed and lack of knowledgeable people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Diminished job security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Lack of professional development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Inter-organizational communication and collaboration 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Role confusion and out of date job descriptions</a:t>
            </a:r>
          </a:p>
        </p:txBody>
      </p:sp>
    </p:spTree>
    <p:extLst>
      <p:ext uri="{BB962C8B-B14F-4D97-AF65-F5344CB8AC3E}">
        <p14:creationId xmlns:p14="http://schemas.microsoft.com/office/powerpoint/2010/main" val="655352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safeguarding benefits 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54477" y="1846264"/>
          <a:ext cx="8151778" cy="419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9536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safeguarding pensions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25294" y="1846264"/>
          <a:ext cx="8210144" cy="424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0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Sick Leave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54477" y="1846263"/>
          <a:ext cx="8171234" cy="4262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418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Hours of Work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96110" y="1846263"/>
          <a:ext cx="8249055" cy="423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745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CA291A8B-80D4-4903-AEC9-3943752C9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09824" y="2219325"/>
            <a:ext cx="5170847" cy="3857010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accent2">
                    <a:lumMod val="75000"/>
                  </a:schemeClr>
                </a:solidFill>
              </a:rPr>
              <a:t> Welcome</a:t>
            </a:r>
          </a:p>
          <a:p>
            <a:pPr lvl="2">
              <a:spcBef>
                <a:spcPts val="600"/>
              </a:spcBef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</a:rPr>
              <a:t> President’s Report</a:t>
            </a:r>
          </a:p>
          <a:p>
            <a:pPr lvl="2">
              <a:spcBef>
                <a:spcPts val="600"/>
              </a:spcBef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</a:rPr>
              <a:t> Financial Report</a:t>
            </a:r>
          </a:p>
          <a:p>
            <a:pPr lvl="2">
              <a:spcBef>
                <a:spcPts val="600"/>
              </a:spcBef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</a:rPr>
              <a:t> Member Advocacy</a:t>
            </a:r>
          </a:p>
          <a:p>
            <a:pPr lvl="2">
              <a:spcBef>
                <a:spcPts val="600"/>
              </a:spcBef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</a:rPr>
              <a:t> Negotiations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accent2">
                    <a:lumMod val="75000"/>
                  </a:schemeClr>
                </a:solidFill>
              </a:rPr>
              <a:t> Q&amp;A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7074050-E4A7-45A3-8973-8AD067A32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585" y="286605"/>
            <a:ext cx="7543800" cy="1450757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Agenda</a:t>
            </a:r>
            <a:br>
              <a:rPr lang="en-US" altLang="en-US" b="1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</a:b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</a:rPr>
              <a:t>TEAM 2018 General Meeting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73518605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Overtime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96110" y="1846263"/>
          <a:ext cx="8200417" cy="425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029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Vacation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6382" y="1846263"/>
          <a:ext cx="8258783" cy="428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590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PLD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25294" y="1846263"/>
          <a:ext cx="8258783" cy="427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545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Vacation Banking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6928" y="1846263"/>
          <a:ext cx="8219872" cy="423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6925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Importance of VRTIP CA provisions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6383" y="1846263"/>
          <a:ext cx="8180962" cy="428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5515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Offered by other companies</a:t>
            </a:r>
            <a:endParaRPr lang="en-CA" sz="32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B6A8D5-EFDB-4847-92A5-D2BE1198E642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873956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Over 170 responses: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Better health benefits, including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lower premiums, increased coverage, more options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Increased flexibility in hours of work and ability for working remotely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Opportunities for career advancement, including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Training, development plans, educational leave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Social events and team building functions, e.g.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Christmas party and celebrate success events</a:t>
            </a:r>
          </a:p>
        </p:txBody>
      </p:sp>
    </p:spTree>
    <p:extLst>
      <p:ext uri="{BB962C8B-B14F-4D97-AF65-F5344CB8AC3E}">
        <p14:creationId xmlns:p14="http://schemas.microsoft.com/office/powerpoint/2010/main" val="2057486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Negotiations Survey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Items and areas of preferred focus</a:t>
            </a:r>
            <a:endParaRPr lang="en-CA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A89802D-0EB2-4994-BF92-1ADD9B74CA4F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873956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Almost 300 responses: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A fair wage increase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Job security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Protection and/or improvement of existing CA provisions, e.g. vacation, PLDs, VRTIP, and severance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Protection and/or improvement of benefit structure and pension plans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Job clarity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Job opportunities in Bell</a:t>
            </a:r>
          </a:p>
        </p:txBody>
      </p:sp>
    </p:spTree>
    <p:extLst>
      <p:ext uri="{BB962C8B-B14F-4D97-AF65-F5344CB8AC3E}">
        <p14:creationId xmlns:p14="http://schemas.microsoft.com/office/powerpoint/2010/main" val="2875943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94168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Protect TEAM Jobs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Define TEAM’s scope; allow greater movement within Bell without losing protections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Discuss contractors doing work that TEAM members could do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Redeploy employees where able prior to moving to a layoff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Assign employees selected for layoff or on recall to vacant positions for which they are qualified</a:t>
            </a:r>
          </a:p>
        </p:txBody>
      </p:sp>
    </p:spTree>
    <p:extLst>
      <p:ext uri="{BB962C8B-B14F-4D97-AF65-F5344CB8AC3E}">
        <p14:creationId xmlns:p14="http://schemas.microsoft.com/office/powerpoint/2010/main" val="1471689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86167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Maintain Competitive Compensation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General wage increases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More equitable performance bonus (AIP)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Address pressures to work additional hours without compensation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Eight hours pay for eight hours work for managers of Craft employees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Transparency in job evaluation/re-evaluation process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Increase voluntary and involuntary departure payouts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43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94168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Protect Members’ Health and Wellbeing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Discuss workload levels and impact on employee health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Paid leave to address family matters:</a:t>
            </a:r>
          </a:p>
          <a:p>
            <a:pPr marL="926639" lvl="3" indent="-268288" fontAlgn="auto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Family Leave Days</a:t>
            </a:r>
          </a:p>
          <a:p>
            <a:pPr marL="926639" lvl="3" indent="-268288" fontAlgn="auto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Top-up for biological fathers</a:t>
            </a:r>
          </a:p>
          <a:p>
            <a:pPr marL="926639" lvl="3" indent="-268288" fontAlgn="auto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Leave for victims of domestic violence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Introduce a work from home program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Commitment to have current and accurate job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0597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D43590E3-21C5-48D6-BEDC-178756CA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>
            <a:normAutofit/>
          </a:bodyPr>
          <a:lstStyle/>
          <a:p>
            <a:pPr defTabSz="914332">
              <a:defRPr/>
            </a:pP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President’s Report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</a:br>
            <a:r>
              <a:rPr lang="en-CA" altLang="en-US" sz="3200" dirty="0">
                <a:solidFill>
                  <a:schemeClr val="accent2">
                    <a:lumMod val="75000"/>
                  </a:schemeClr>
                </a:solidFill>
              </a:rPr>
              <a:t>The TEAM-IFPTE Local 161 team</a:t>
            </a:r>
            <a:endParaRPr lang="en-CA" sz="3200" dirty="0">
              <a:solidFill>
                <a:schemeClr val="accent2">
                  <a:lumMod val="75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E881695-B1DC-4B30-AD71-865085CA0009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881554"/>
            <a:ext cx="7530738" cy="442399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Experienced staff</a:t>
            </a: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  <a:p>
            <a:pPr marL="743764" lvl="2" indent="-268288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fi-FI" altLang="en-US" sz="2400" dirty="0">
                <a:solidFill>
                  <a:schemeClr val="accent2">
                    <a:lumMod val="75000"/>
                  </a:schemeClr>
                </a:solidFill>
              </a:rPr>
              <a:t>Bob, Erin, Alma, and Kelly</a:t>
            </a:r>
            <a:endParaRPr lang="en-CA" alt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Dedicated Board; volunteers from the membership</a:t>
            </a: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  <a:p>
            <a:pPr marL="743764" lvl="2" indent="-268288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fi-FI" altLang="en-US" sz="2400" dirty="0">
                <a:solidFill>
                  <a:schemeClr val="accent2">
                    <a:lumMod val="75000"/>
                  </a:schemeClr>
                </a:solidFill>
              </a:rPr>
              <a:t>Misty, Mike, Tobi, Steven, Nicki, Charlie,</a:t>
            </a:r>
            <a:br>
              <a:rPr lang="fi-FI" alt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i-FI" altLang="en-US" sz="2400" dirty="0">
                <a:solidFill>
                  <a:schemeClr val="accent2">
                    <a:lumMod val="75000"/>
                  </a:schemeClr>
                </a:solidFill>
              </a:rPr>
              <a:t>Bryan, Veena, and Jason</a:t>
            </a:r>
            <a:endParaRPr lang="en-CA" alt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Politically engaged local IFPTE Representative</a:t>
            </a: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743764" lvl="2" indent="-268288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fi-FI" altLang="en-US" sz="2400" dirty="0">
                <a:solidFill>
                  <a:schemeClr val="accent2">
                    <a:lumMod val="75000"/>
                  </a:schemeClr>
                </a:solidFill>
              </a:rPr>
              <a:t>Dave</a:t>
            </a: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Exceptional legal counsel – Cochrane Saxberg LLP</a:t>
            </a: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743764" lvl="2" indent="-268288" fontAlgn="auto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Kris, Shawn, and their team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B0F0"/>
              </a:buClr>
              <a:buSzPct val="90000"/>
              <a:buNone/>
            </a:pPr>
            <a:r>
              <a:rPr lang="en-CA" altLang="en-US" i="1" dirty="0">
                <a:solidFill>
                  <a:schemeClr val="accent2">
                    <a:lumMod val="75000"/>
                  </a:schemeClr>
                </a:solidFill>
              </a:rPr>
              <a:t>*See slide notes for their full names.</a:t>
            </a:r>
          </a:p>
        </p:txBody>
      </p:sp>
    </p:spTree>
    <p:extLst>
      <p:ext uri="{BB962C8B-B14F-4D97-AF65-F5344CB8AC3E}">
        <p14:creationId xmlns:p14="http://schemas.microsoft.com/office/powerpoint/2010/main" val="48546397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94168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Protect Members’ Benefits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Commitment on TEAM’s continued representation of members’ participation in the benefit plans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Preserve TEAM’s right to participate on the DB and DC pension plan committees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Discuss Bell contribution to the Health and Dental plans</a:t>
            </a:r>
          </a:p>
        </p:txBody>
      </p:sp>
    </p:spTree>
    <p:extLst>
      <p:ext uri="{BB962C8B-B14F-4D97-AF65-F5344CB8AC3E}">
        <p14:creationId xmlns:p14="http://schemas.microsoft.com/office/powerpoint/2010/main" val="943276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94168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More Opportunities for TEAM Members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Increase Bell Canada jobs in Manitoba for TEAM members, and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not have to leave the DB pension plan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not have to resign from Bell MTS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not have to relocate out of province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Eliminate barriers to advancement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Provide training and skills development opportunities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Raise confidence in the job interview process</a:t>
            </a:r>
            <a:endParaRPr lang="en-CA" alt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73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94168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More Opportunities for TEAM Members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Ensure fair competition for Acting Appointments</a:t>
            </a:r>
            <a:endParaRPr lang="en-CA" alt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Priority for TEAM members in short-term Acting Appointments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Preference for TEAM members for Acting Appointments that are not posted</a:t>
            </a:r>
          </a:p>
        </p:txBody>
      </p:sp>
    </p:spTree>
    <p:extLst>
      <p:ext uri="{BB962C8B-B14F-4D97-AF65-F5344CB8AC3E}">
        <p14:creationId xmlns:p14="http://schemas.microsoft.com/office/powerpoint/2010/main" val="297094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17992A1-D481-4BFC-939B-12133303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</a:rPr>
              <a:t>General objectives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811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836022" y="1941689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Other Topics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Introduce a compressed work week (again!)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Five PLDs for all employees in TEAM’s jurisdiction 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Clarify the meaning of “Duty Manager”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Recognition of all time worked for Bell MTS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Discuss a longer term contract</a:t>
            </a:r>
          </a:p>
        </p:txBody>
      </p:sp>
    </p:spTree>
    <p:extLst>
      <p:ext uri="{BB962C8B-B14F-4D97-AF65-F5344CB8AC3E}">
        <p14:creationId xmlns:p14="http://schemas.microsoft.com/office/powerpoint/2010/main" val="709739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Q&amp;A</a:t>
            </a:r>
            <a:endParaRPr lang="en-US" altLang="en-US" sz="4000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760306" y="1880253"/>
            <a:ext cx="7669108" cy="437529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altLang="en-US" sz="2600" b="1" dirty="0">
                <a:solidFill>
                  <a:schemeClr val="accent2">
                    <a:lumMod val="75000"/>
                  </a:schemeClr>
                </a:solidFill>
              </a:rPr>
              <a:t>Want to help?  Join our Communication Action Network</a:t>
            </a:r>
            <a:br>
              <a:rPr lang="en-US" altLang="en-US" sz="26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</a:pPr>
            <a:r>
              <a:rPr lang="en-US" altLang="en-US" sz="2600" dirty="0">
                <a:solidFill>
                  <a:schemeClr val="accent2">
                    <a:lumMod val="75000"/>
                  </a:schemeClr>
                </a:solidFill>
              </a:rPr>
              <a:t>204-984-9470</a:t>
            </a:r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1-877-984-9470</a:t>
            </a:r>
            <a:endParaRPr lang="en-US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Tx/>
              <a:buFont typeface="Wingdings" pitchFamily="2" charset="2"/>
              <a:buNone/>
            </a:pPr>
            <a:r>
              <a:rPr lang="en-US" altLang="en-US" sz="2600" dirty="0">
                <a:solidFill>
                  <a:schemeClr val="accent2">
                    <a:lumMod val="75000"/>
                  </a:schemeClr>
                </a:solidFill>
              </a:rPr>
              <a:t>team@teamunion.mb.ca</a:t>
            </a:r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Tx/>
              <a:buFont typeface="Wingdings" pitchFamily="2" charset="2"/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www.teamunion.mb.ca</a:t>
            </a:r>
            <a:endParaRPr lang="en-US" alt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facebook.com/teamunion161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twitter.com/teamunion161</a:t>
            </a:r>
          </a:p>
        </p:txBody>
      </p:sp>
    </p:spTree>
    <p:extLst>
      <p:ext uri="{BB962C8B-B14F-4D97-AF65-F5344CB8AC3E}">
        <p14:creationId xmlns:p14="http://schemas.microsoft.com/office/powerpoint/2010/main" val="319870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D43590E3-21C5-48D6-BEDC-178756CA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>
            <a:normAutofit/>
          </a:bodyPr>
          <a:lstStyle/>
          <a:p>
            <a:pPr defTabSz="914332">
              <a:defRPr/>
            </a:pP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President’s Report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2018 Recap</a:t>
            </a:r>
            <a:endParaRPr lang="en-CA" sz="3200" dirty="0">
              <a:solidFill>
                <a:schemeClr val="accent2">
                  <a:lumMod val="75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1E9DA6D-EB84-454F-8965-FBA8ACD8A22D}"/>
              </a:ext>
            </a:extLst>
          </p:cNvPr>
          <p:cNvSpPr txBox="1">
            <a:spLocks noChangeArrowheads="1"/>
          </p:cNvSpPr>
          <p:nvPr/>
        </p:nvSpPr>
        <p:spPr>
          <a:xfrm>
            <a:off x="835387" y="1960220"/>
            <a:ext cx="7530738" cy="42853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Four members attended the </a:t>
            </a: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Mel Myers Labour Law Conference in Winnipeg.</a:t>
            </a:r>
            <a:endParaRPr lang="en-CA" alt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TEAM Take-a-Break hotdog days and United Way fundraisers in Winnipeg and Brandon.</a:t>
            </a:r>
          </a:p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The IFPTE hit their 100</a:t>
            </a:r>
            <a:r>
              <a:rPr lang="en-CA" altLang="en-US" sz="2800" baseline="30000" dirty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 year of representing professionals.</a:t>
            </a:r>
          </a:p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Two members attended the IFPTE Convention.</a:t>
            </a:r>
          </a:p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783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D43590E3-21C5-48D6-BEDC-178756CA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>
            <a:normAutofit/>
          </a:bodyPr>
          <a:lstStyle/>
          <a:p>
            <a:pPr defTabSz="914332">
              <a:defRPr/>
            </a:pP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President’s Report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</a:br>
            <a:r>
              <a:rPr lang="en-US" altLang="en-US" sz="3200" kern="0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2018 Recap</a:t>
            </a:r>
            <a:endParaRPr lang="en-CA" sz="3200" dirty="0">
              <a:solidFill>
                <a:schemeClr val="accent2">
                  <a:lumMod val="75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1E9DA6D-EB84-454F-8965-FBA8ACD8A22D}"/>
              </a:ext>
            </a:extLst>
          </p:cNvPr>
          <p:cNvSpPr txBox="1">
            <a:spLocks noChangeArrowheads="1"/>
          </p:cNvSpPr>
          <p:nvPr/>
        </p:nvSpPr>
        <p:spPr>
          <a:xfrm>
            <a:off x="835387" y="1960221"/>
            <a:ext cx="7530738" cy="41990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For the third year in a row a child of a TEAM member has won the IFPTE Dominick D. Critelli Jr. Scholarship ($2,500 US).</a:t>
            </a:r>
          </a:p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Four members and four members’ children received TEAM scholarship awards.</a:t>
            </a:r>
          </a:p>
          <a:p>
            <a:pPr marL="268288" indent="-268288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Three voluntary departure programs aimed at TEAM positions, driving up the stress levels and workloads for many of us.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None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259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CEA8FA-473B-49E6-87BD-99260C66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Financial Report</a:t>
            </a:r>
            <a:endParaRPr lang="en-CA" sz="3200" dirty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87795"/>
            <a:ext cx="7543801" cy="4277032"/>
          </a:xfrm>
        </p:spPr>
        <p:txBody>
          <a:bodyPr>
            <a:normAutofit fontScale="92500" lnSpcReduction="10000"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  <a:p>
            <a:pPr marL="560888" lvl="1" indent="-26828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solidFill>
                  <a:schemeClr val="accent2">
                    <a:lumMod val="75000"/>
                  </a:schemeClr>
                </a:solidFill>
              </a:rPr>
              <a:t>Income was down 7% from the previous year.</a:t>
            </a:r>
          </a:p>
          <a:p>
            <a:pPr marL="560888" lvl="1" indent="-26828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solidFill>
                  <a:schemeClr val="accent2">
                    <a:lumMod val="75000"/>
                  </a:schemeClr>
                </a:solidFill>
              </a:rPr>
              <a:t>Expenses reduced by 13%.</a:t>
            </a:r>
          </a:p>
          <a:p>
            <a:pPr marL="560888" lvl="1" indent="-26828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solidFill>
                  <a:schemeClr val="accent2">
                    <a:lumMod val="75000"/>
                  </a:schemeClr>
                </a:solidFill>
              </a:rPr>
              <a:t>Closing balance up by $167,000 over 2016.</a:t>
            </a:r>
          </a:p>
          <a:p>
            <a:pPr marL="268288" indent="-268288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We expect to end this year on budget, leaving us in good financial shape for 2019 and as we enter into contract negotiations with Bell.</a:t>
            </a:r>
          </a:p>
          <a:p>
            <a:pPr marL="268288" indent="-268288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800" dirty="0">
                <a:solidFill>
                  <a:schemeClr val="accent2">
                    <a:lumMod val="75000"/>
                  </a:schemeClr>
                </a:solidFill>
              </a:rPr>
              <a:t>TEAM‘s dues rate is the lowest amongst the unions in Bell MTS.</a:t>
            </a:r>
            <a:endParaRPr lang="en-CA" altLang="en-US" sz="2800" dirty="0">
              <a:solidFill>
                <a:schemeClr val="accent2">
                  <a:lumMod val="75000"/>
                </a:schemeClr>
              </a:solidFill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CC3DBF02-E051-4AB7-AA2C-BD2333DB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cs typeface="Calibri Light" panose="020F0302020204030204" pitchFamily="34" charset="0"/>
              </a:rPr>
              <a:t>Financial Report</a:t>
            </a:r>
            <a:endParaRPr lang="en-CA" sz="32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CA4F9D4-FDD3-4C2F-A6BD-527FF68D8002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1972492"/>
            <a:ext cx="7530738" cy="43107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TEAM’s financial procedures and books are reviewed annually by independent auditors:</a:t>
            </a: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800" dirty="0">
                <a:solidFill>
                  <a:schemeClr val="tx1"/>
                </a:solidFill>
              </a:rPr>
              <a:t>ONBusiness Chartered Professional</a:t>
            </a:r>
            <a:br>
              <a:rPr lang="en-CA" altLang="en-US" sz="2800" dirty="0">
                <a:solidFill>
                  <a:schemeClr val="tx1"/>
                </a:solidFill>
              </a:rPr>
            </a:br>
            <a:r>
              <a:rPr lang="en-CA" altLang="en-US" sz="2800" dirty="0">
                <a:solidFill>
                  <a:schemeClr val="tx1"/>
                </a:solidFill>
              </a:rPr>
              <a:t>Accountants Inc.</a:t>
            </a:r>
          </a:p>
          <a:p>
            <a:pPr marL="268288" indent="-268288" fontAlgn="auto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800" dirty="0">
                <a:solidFill>
                  <a:schemeClr val="accent2">
                    <a:lumMod val="75000"/>
                  </a:schemeClr>
                </a:solidFill>
              </a:rPr>
              <a:t>The 2017 Audited Financial Statement is available to members.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A0BDA1E-DBC9-412D-808F-D51C0205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Member Advocacy</a:t>
            </a:r>
            <a:endParaRPr lang="en-C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D1A3205-E1F5-4EAD-8E1D-2895972874FE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Main Issues for Members: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Job Stress and Role Overload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Job Classifications &amp; Work Assignments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Health Care Matters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Downsizing of TEAM Workforce</a:t>
            </a:r>
          </a:p>
        </p:txBody>
      </p:sp>
    </p:spTree>
    <p:extLst>
      <p:ext uri="{BB962C8B-B14F-4D97-AF65-F5344CB8AC3E}">
        <p14:creationId xmlns:p14="http://schemas.microsoft.com/office/powerpoint/2010/main" val="412344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32"/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Member Advocacy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7F7726-956A-4357-8936-AD3268BEB435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600" dirty="0">
                <a:solidFill>
                  <a:schemeClr val="accent2">
                    <a:lumMod val="75000"/>
                  </a:schemeClr>
                </a:solidFill>
              </a:rPr>
              <a:t>Member issues since our previous AGM, October 2017: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31 new complaints; 17 resolved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5 new grievances; 2 resolved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10 grievances at arbitration stage</a:t>
            </a:r>
          </a:p>
          <a:p>
            <a:pPr marL="560888" lvl="1" indent="-26828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Policy Grievances: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Ongoing - NCS Dates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1">
                    <a:lumMod val="50000"/>
                  </a:schemeClr>
                </a:solidFill>
              </a:rPr>
              <a:t>Ongoing - Contractors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New - Posting of Newly Created Jobs</a:t>
            </a:r>
          </a:p>
          <a:p>
            <a:pPr marL="926639" lvl="3" indent="-268288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CA" altLang="en-US" sz="2400" dirty="0">
                <a:solidFill>
                  <a:schemeClr val="accent2">
                    <a:lumMod val="75000"/>
                  </a:schemeClr>
                </a:solidFill>
              </a:rPr>
              <a:t>New - Changes to Sick Leave Process</a:t>
            </a:r>
          </a:p>
        </p:txBody>
      </p:sp>
    </p:spTree>
    <p:extLst>
      <p:ext uri="{BB962C8B-B14F-4D97-AF65-F5344CB8AC3E}">
        <p14:creationId xmlns:p14="http://schemas.microsoft.com/office/powerpoint/2010/main" val="1467929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1136</Words>
  <Application>Microsoft Office PowerPoint</Application>
  <PresentationFormat>On-screen Show (4:3)</PresentationFormat>
  <Paragraphs>247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Wingdings</vt:lpstr>
      <vt:lpstr>Retrospect</vt:lpstr>
      <vt:lpstr>TEAM-IFPTE Local 161 2018 General Meetings</vt:lpstr>
      <vt:lpstr>Agenda TEAM 2018 General Meeting</vt:lpstr>
      <vt:lpstr>President’s Report The TEAM-IFPTE Local 161 team</vt:lpstr>
      <vt:lpstr>President’s Report 2018 Recap</vt:lpstr>
      <vt:lpstr>President’s Report 2018 Recap</vt:lpstr>
      <vt:lpstr>Financial Report</vt:lpstr>
      <vt:lpstr>Financial Report</vt:lpstr>
      <vt:lpstr>Member Advocacy</vt:lpstr>
      <vt:lpstr>Member Advocacy</vt:lpstr>
      <vt:lpstr>Member Advocacy</vt:lpstr>
      <vt:lpstr>Negotiations A brief overview</vt:lpstr>
      <vt:lpstr>Negotiations Survey</vt:lpstr>
      <vt:lpstr>Negotiations Survey  Current workload levels </vt:lpstr>
      <vt:lpstr>Negotiations Survey  Change in workload levels over last two years</vt:lpstr>
      <vt:lpstr>Negotiations Survey Biggest workplace stressor/challenge</vt:lpstr>
      <vt:lpstr>Negotiations Survey  Importance of safeguarding benefits </vt:lpstr>
      <vt:lpstr>Negotiations Survey  Importance of safeguarding pensions</vt:lpstr>
      <vt:lpstr>Negotiations Survey  Importance of Sick Leave CA provisions</vt:lpstr>
      <vt:lpstr>Negotiations Survey  Importance of Hours of Work CA provisions</vt:lpstr>
      <vt:lpstr>Negotiations Survey  Importance of Overtime CA provisions</vt:lpstr>
      <vt:lpstr>Negotiations Survey  Importance of Vacation CA provisions</vt:lpstr>
      <vt:lpstr>Negotiations Survey  Importance of PLD CA provisions</vt:lpstr>
      <vt:lpstr>Negotiations Survey  Importance of Vacation Banking CA provisions</vt:lpstr>
      <vt:lpstr>Negotiations Survey  Importance of VRTIP CA provisions</vt:lpstr>
      <vt:lpstr>Negotiations Survey Offered by other companies</vt:lpstr>
      <vt:lpstr>Negotiations Survey Items and areas of preferred focus</vt:lpstr>
      <vt:lpstr>Negotiations General objectives</vt:lpstr>
      <vt:lpstr>Negotiations General objectives</vt:lpstr>
      <vt:lpstr>Negotiations General objectives</vt:lpstr>
      <vt:lpstr>Negotiations General objectives</vt:lpstr>
      <vt:lpstr>Negotiations General objectives</vt:lpstr>
      <vt:lpstr>Negotiations General objectives</vt:lpstr>
      <vt:lpstr>Negotiations General objectives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2018-11-21T20:12:41Z</dcterms:created>
  <dcterms:modified xsi:type="dcterms:W3CDTF">2018-11-22T23:02:16Z</dcterms:modified>
</cp:coreProperties>
</file>